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6" r:id="rId2"/>
    <p:sldId id="272" r:id="rId3"/>
    <p:sldId id="269" r:id="rId4"/>
    <p:sldId id="270" r:id="rId5"/>
    <p:sldId id="273" r:id="rId6"/>
    <p:sldId id="274" r:id="rId7"/>
    <p:sldId id="275" r:id="rId8"/>
    <p:sldId id="276" r:id="rId9"/>
    <p:sldId id="271" r:id="rId10"/>
    <p:sldId id="262" r:id="rId11"/>
    <p:sldId id="263" r:id="rId12"/>
    <p:sldId id="268" r:id="rId13"/>
    <p:sldId id="277" r:id="rId14"/>
    <p:sldId id="265" r:id="rId15"/>
    <p:sldId id="278" r:id="rId16"/>
    <p:sldId id="285" r:id="rId17"/>
    <p:sldId id="284" r:id="rId18"/>
    <p:sldId id="283" r:id="rId19"/>
    <p:sldId id="291" r:id="rId20"/>
    <p:sldId id="290" r:id="rId21"/>
    <p:sldId id="292" r:id="rId22"/>
    <p:sldId id="279" r:id="rId23"/>
    <p:sldId id="287" r:id="rId24"/>
    <p:sldId id="281" r:id="rId25"/>
    <p:sldId id="282" r:id="rId26"/>
    <p:sldId id="286" r:id="rId27"/>
    <p:sldId id="289" r:id="rId28"/>
    <p:sldId id="280" r:id="rId29"/>
    <p:sldId id="296" r:id="rId30"/>
    <p:sldId id="298" r:id="rId31"/>
    <p:sldId id="297" r:id="rId32"/>
    <p:sldId id="259" r:id="rId33"/>
    <p:sldId id="266" r:id="rId34"/>
    <p:sldId id="293" r:id="rId35"/>
    <p:sldId id="294" r:id="rId36"/>
    <p:sldId id="295" r:id="rId37"/>
    <p:sldId id="267" r:id="rId38"/>
    <p:sldId id="288" r:id="rId3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3" d="100"/>
          <a:sy n="113" d="100"/>
        </p:scale>
        <p:origin x="450" y="102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png"/><Relationship Id="rId1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tvdIs3SIY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</a:t>
            </a:r>
            <a:r>
              <a:rPr lang="ko-KR" altLang="en-US" smtClean="0"/>
              <a:t>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r>
              <a:rPr lang="ko-KR" altLang="en-US" dirty="0"/>
              <a:t>논문 이해</a:t>
            </a:r>
            <a:endParaRPr lang="en-US" altLang="ko-KR" dirty="0"/>
          </a:p>
          <a:p>
            <a:r>
              <a:rPr lang="ko-KR" altLang="en-US" dirty="0"/>
              <a:t>비용의 최소화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45934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수학은 언어이다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수학은 전세계 표준의 과학</a:t>
            </a:r>
            <a:r>
              <a:rPr lang="en-US" altLang="ko-KR" sz="2000" dirty="0"/>
              <a:t> </a:t>
            </a:r>
            <a:r>
              <a:rPr lang="ko-KR" altLang="en-US" sz="2000" dirty="0"/>
              <a:t>및 공학용 언어이다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수학은 피라미드형 언어이다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수학은 공리로 부터 출발한다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공리</a:t>
            </a:r>
            <a:r>
              <a:rPr lang="en-US" altLang="ko-KR" sz="2000" dirty="0"/>
              <a:t>(</a:t>
            </a:r>
            <a:r>
              <a:rPr lang="ko-KR" altLang="en-US" sz="2000" dirty="0"/>
              <a:t>公理</a:t>
            </a:r>
            <a:r>
              <a:rPr lang="en-US" altLang="ko-KR" sz="2000" dirty="0"/>
              <a:t>, axiom)</a:t>
            </a:r>
            <a:r>
              <a:rPr lang="ko-KR" altLang="en-US" sz="2000" dirty="0"/>
              <a:t>는 어떤 이론체계에서 가장 기초적인 근거가 되는 명제</a:t>
            </a:r>
            <a:r>
              <a:rPr lang="en-US" altLang="ko-KR" sz="2000" dirty="0"/>
              <a:t>(</a:t>
            </a:r>
            <a:r>
              <a:rPr lang="ko-KR" altLang="en-US" sz="2000" dirty="0"/>
              <a:t>命題</a:t>
            </a:r>
            <a:r>
              <a:rPr lang="en-US" altLang="ko-KR" sz="2000" dirty="0"/>
              <a:t>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지식이 참된 것이 되기 위해서는 근거가 필요하나 더 이상 증명되지 않는 명제가 공리이다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정리</a:t>
            </a:r>
            <a:r>
              <a:rPr lang="en-US" altLang="ko-KR" sz="2000" dirty="0"/>
              <a:t>(</a:t>
            </a:r>
            <a:r>
              <a:rPr lang="ko-KR" altLang="en-US" sz="2000" dirty="0"/>
              <a:t>定理</a:t>
            </a:r>
            <a:r>
              <a:rPr lang="en-US" altLang="ko-KR" sz="2000" dirty="0"/>
              <a:t>)</a:t>
            </a:r>
            <a:r>
              <a:rPr lang="ko-KR" altLang="en-US" sz="2000" dirty="0"/>
              <a:t>는 증명된 명제이다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</a:t>
            </a:r>
            <a:r>
              <a:rPr lang="ko-KR" altLang="en-US" sz="1400" smtClean="0"/>
              <a:t>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</a:t>
            </a:r>
            <a:r>
              <a:rPr lang="ko-KR" altLang="en-US" sz="1400" smtClean="0"/>
              <a:t>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 smtClean="0"/>
              <a:t>년</a:t>
            </a:r>
            <a:r>
              <a:rPr lang="en-US" altLang="ko-KR" sz="1400" smtClean="0"/>
              <a:t>    </a:t>
            </a:r>
            <a:r>
              <a:rPr lang="ko-KR" altLang="en-US" sz="1400" smtClean="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</a:t>
            </a:r>
            <a:r>
              <a:rPr lang="ko-KR" altLang="en-US" sz="1400" smtClean="0"/>
              <a:t>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</a:t>
            </a:r>
            <a:r>
              <a:rPr lang="ko-KR" altLang="en-US" sz="1400" smtClean="0"/>
              <a:t>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</a:t>
            </a:r>
            <a:r>
              <a:rPr lang="ko-KR" altLang="en-US" sz="1400" smtClean="0"/>
              <a:t>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</a:t>
            </a:r>
            <a:r>
              <a:rPr lang="ko-KR" altLang="en-US" sz="1400" smtClean="0"/>
              <a:t>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</p:spPr>
            <p:txBody>
              <a:bodyPr/>
              <a:lstStyle/>
              <a:p>
                <a:r>
                  <a:rPr lang="ko-KR" altLang="en-US" dirty="0"/>
                  <a:t>직각 삼각형의 면적이 밑변의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  <a:blipFill>
                <a:blip r:embed="rId2"/>
                <a:stretch>
                  <a:fillRect l="-1285" t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14" y="2866547"/>
            <a:ext cx="3619224" cy="27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761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/>
            <a:r>
              <a:rPr lang="en-US" dirty="0"/>
              <a:t>A symbol is worth a thousand words.</a:t>
            </a:r>
            <a:endParaRPr lang="en-US" altLang="ko-KR" dirty="0"/>
          </a:p>
          <a:p>
            <a:r>
              <a:rPr lang="ko-KR" altLang="en-US" dirty="0"/>
              <a:t>수학의 기호는 이전 기호를 기반하여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6" y="2115558"/>
            <a:ext cx="5121787" cy="962484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7" y="2236915"/>
            <a:ext cx="6868484" cy="76210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  <a:blipFill>
                <a:blip r:embed="rId2"/>
                <a:stretch>
                  <a:fillRect l="-1285" t="-6195" b="-1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ttps://ds055uzetaobb.cloudfront.net/brioche/uploads/Fv9rxkzWWN-90675.svg?width=350">
            <a:extLst>
              <a:ext uri="{FF2B5EF4-FFF2-40B4-BE49-F238E27FC236}">
                <a16:creationId xmlns:a16="http://schemas.microsoft.com/office/drawing/2014/main" id="{2DCA2CAF-ACFB-4F76-8A5A-BF9592DF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4" y="3207980"/>
            <a:ext cx="4982151" cy="2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119078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19" y="3642368"/>
            <a:ext cx="3476454" cy="24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r>
              <a:rPr lang="ko-KR" altLang="en-US" smtClean="0"/>
              <a:t>벡터의 일반적 정의</a:t>
            </a:r>
            <a:endParaRPr lang="en-US" altLang="ko-KR" smtClean="0"/>
          </a:p>
          <a:p>
            <a:pPr lvl="1"/>
            <a:r>
              <a:rPr lang="en-US" smtClean="0"/>
              <a:t>Vector</a:t>
            </a:r>
            <a:r>
              <a:rPr lang="ko-KR" altLang="en-US" smtClean="0"/>
              <a:t>란 크기와 방향을 갖는 양이다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80" y="3116262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smtClean="0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</a:t>
            </a:r>
            <a:r>
              <a:rPr lang="ko-KR" altLang="en-US" smtClean="0"/>
              <a:t>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</a:t>
            </a:r>
            <a:r>
              <a:rPr lang="ko-KR" altLang="en-US" smtClean="0"/>
              <a:t>의 수학적 정의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mtClean="0"/>
                  <a:t>벡터</a:t>
                </a:r>
                <a:r>
                  <a:rPr lang="en-US" altLang="ko-KR" smtClean="0"/>
                  <a:t>(</a:t>
                </a:r>
                <a:r>
                  <a:rPr lang="en-US" altLang="ko-KR" i="1" smtClean="0"/>
                  <a:t>V</a:t>
                </a:r>
                <a:r>
                  <a:rPr lang="en-US" altLang="ko-KR" smtClean="0"/>
                  <a:t>)</a:t>
                </a:r>
                <a:r>
                  <a:rPr lang="ko-KR" altLang="en-US" smtClean="0"/>
                  <a:t>는 </a:t>
                </a:r>
                <a:r>
                  <a:rPr lang="en-US" altLang="ko-KR" i="1"/>
                  <a:t>u, v, w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 i="1"/>
                  <a:t>V</a:t>
                </a:r>
                <a:r>
                  <a:rPr lang="en-US" altLang="ko-KR"/>
                  <a:t> </a:t>
                </a:r>
                <a:r>
                  <a:rPr lang="ko-KR" altLang="en-US"/>
                  <a:t>에 </a:t>
                </a:r>
                <a:r>
                  <a:rPr lang="ko-KR" altLang="en-US" smtClean="0"/>
                  <a:t>대하여 다음 성</a:t>
                </a:r>
                <a:r>
                  <a:rPr lang="ko-KR" altLang="en-US"/>
                  <a:t>질</a:t>
                </a:r>
                <a:r>
                  <a:rPr lang="ko-KR" altLang="en-US" smtClean="0"/>
                  <a:t>들이 성립한다</a:t>
                </a:r>
                <a:r>
                  <a:rPr lang="en-US" altLang="ko-KR" smtClean="0"/>
                  <a:t>.</a:t>
                </a:r>
              </a:p>
              <a:p>
                <a:pPr lvl="1"/>
                <a:r>
                  <a:rPr lang="ko-KR" altLang="en-US" smtClean="0"/>
                  <a:t>결합 법칙 </a:t>
                </a:r>
                <a:r>
                  <a:rPr lang="en-US" altLang="ko-KR" smtClean="0"/>
                  <a:t>: (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+ </a:t>
                </a:r>
                <a:r>
                  <a:rPr lang="en-US" altLang="ko-KR" i="1" smtClean="0"/>
                  <a:t>v</a:t>
                </a:r>
                <a:r>
                  <a:rPr lang="en-US" altLang="ko-KR" smtClean="0"/>
                  <a:t>) + </a:t>
                </a:r>
                <a:r>
                  <a:rPr lang="en-US" altLang="ko-KR" i="1" smtClean="0"/>
                  <a:t>w</a:t>
                </a:r>
                <a:r>
                  <a:rPr lang="en-US" altLang="ko-KR" smtClean="0"/>
                  <a:t> = 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+ (</a:t>
                </a:r>
                <a:r>
                  <a:rPr lang="en-US" altLang="ko-KR" i="1" smtClean="0"/>
                  <a:t>v</a:t>
                </a:r>
                <a:r>
                  <a:rPr lang="en-US" altLang="ko-KR" smtClean="0"/>
                  <a:t> + </a:t>
                </a:r>
                <a:r>
                  <a:rPr lang="en-US" altLang="ko-KR" i="1" smtClean="0"/>
                  <a:t>w</a:t>
                </a:r>
                <a:r>
                  <a:rPr lang="en-US" altLang="ko-KR" smtClean="0"/>
                  <a:t>)</a:t>
                </a:r>
              </a:p>
              <a:p>
                <a:pPr lvl="1"/>
                <a:r>
                  <a:rPr lang="ko-KR" altLang="en-US" smtClean="0"/>
                  <a:t>교환 </a:t>
                </a:r>
                <a:r>
                  <a:rPr lang="ko-KR" altLang="en-US"/>
                  <a:t>법칙 </a:t>
                </a:r>
                <a:r>
                  <a:rPr lang="en-US" altLang="ko-KR" smtClean="0"/>
                  <a:t>: 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</a:t>
                </a:r>
                <a:r>
                  <a:rPr lang="en-US" altLang="ko-KR"/>
                  <a:t>+ </a:t>
                </a:r>
                <a:r>
                  <a:rPr lang="en-US" altLang="ko-KR" i="1" smtClean="0"/>
                  <a:t>v</a:t>
                </a:r>
                <a:r>
                  <a:rPr lang="en-US" altLang="ko-KR" smtClean="0"/>
                  <a:t> = </a:t>
                </a:r>
                <a:r>
                  <a:rPr lang="en-US" altLang="ko-KR" i="1" smtClean="0"/>
                  <a:t>v</a:t>
                </a:r>
                <a:r>
                  <a:rPr lang="en-US" altLang="ko-KR" smtClean="0"/>
                  <a:t> + </a:t>
                </a:r>
                <a:r>
                  <a:rPr lang="en-US" altLang="ko-KR" i="1" smtClean="0"/>
                  <a:t>u</a:t>
                </a:r>
              </a:p>
              <a:p>
                <a:pPr lvl="1"/>
                <a:r>
                  <a:rPr lang="ko-KR" altLang="en-US" smtClean="0"/>
                  <a:t>항등원 </a:t>
                </a:r>
                <a:r>
                  <a:rPr lang="en-US" altLang="ko-KR" smtClean="0"/>
                  <a:t>: 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+ 0 = 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</a:t>
                </a:r>
                <a:r>
                  <a:rPr lang="en-US" altLang="ko-KR" smtClean="0"/>
                  <a:t>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 i="1" smtClean="0"/>
                  <a:t>V </a:t>
                </a:r>
                <a:r>
                  <a:rPr lang="ko-KR" altLang="en-US" smtClean="0"/>
                  <a:t>가 존재한다</a:t>
                </a:r>
                <a:r>
                  <a:rPr lang="en-US" altLang="ko-KR" smtClean="0"/>
                  <a:t>.</a:t>
                </a:r>
              </a:p>
              <a:p>
                <a:pPr lvl="1"/>
                <a:r>
                  <a:rPr lang="ko-KR" altLang="en-US" smtClean="0"/>
                  <a:t>역원 </a:t>
                </a:r>
                <a:r>
                  <a:rPr lang="en-US" altLang="ko-KR" smtClean="0"/>
                  <a:t>: -</a:t>
                </a:r>
                <a:r>
                  <a:rPr lang="en-US" altLang="ko-KR" i="1" smtClean="0"/>
                  <a:t>u + u</a:t>
                </a:r>
                <a:r>
                  <a:rPr lang="en-US" altLang="ko-KR" smtClean="0"/>
                  <a:t> = 0</a:t>
                </a:r>
                <a:r>
                  <a:rPr lang="ko-KR" altLang="en-US" smtClean="0"/>
                  <a:t>인 </a:t>
                </a:r>
                <a:r>
                  <a:rPr lang="en-US" altLang="ko-KR" smtClean="0"/>
                  <a:t>-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 i="1"/>
                  <a:t>V </a:t>
                </a:r>
                <a:r>
                  <a:rPr lang="ko-KR" altLang="en-US"/>
                  <a:t>가 존재한다</a:t>
                </a:r>
                <a:r>
                  <a:rPr lang="en-US" altLang="ko-KR" smtClean="0"/>
                  <a:t>.</a:t>
                </a:r>
              </a:p>
              <a:p>
                <a:pPr lvl="1"/>
                <a:r>
                  <a:rPr lang="ko-KR" altLang="en-US" smtClean="0"/>
                  <a:t>분배 법칙 </a:t>
                </a:r>
                <a:r>
                  <a:rPr lang="en-US" altLang="ko-KR" smtClean="0"/>
                  <a:t>: </a:t>
                </a:r>
                <a:r>
                  <a:rPr lang="en-US" altLang="ko-KR" i="1" smtClean="0"/>
                  <a:t>a</a:t>
                </a:r>
                <a:r>
                  <a:rPr lang="en-US" altLang="ko-KR" smtClean="0"/>
                  <a:t>, </a:t>
                </a:r>
                <a:r>
                  <a:rPr lang="en-US" altLang="ko-KR" i="1" smtClean="0"/>
                  <a:t>b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 smtClean="0">
                    <a:latin typeface="Castellar" panose="020A0402060406010301" pitchFamily="18" charset="0"/>
                  </a:rPr>
                  <a:t>C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에 대하여 </a:t>
                </a:r>
                <a:r>
                  <a:rPr lang="en-US" altLang="ko-KR" smtClean="0"/>
                  <a:t>(</a:t>
                </a:r>
                <a:r>
                  <a:rPr lang="en-US" altLang="ko-KR" i="1" smtClean="0"/>
                  <a:t>a</a:t>
                </a:r>
                <a:r>
                  <a:rPr lang="en-US" altLang="ko-KR" smtClean="0"/>
                  <a:t> + </a:t>
                </a:r>
                <a:r>
                  <a:rPr lang="en-US" altLang="ko-KR" i="1" smtClean="0"/>
                  <a:t>b</a:t>
                </a:r>
                <a:r>
                  <a:rPr lang="en-US" altLang="ko-KR" smtClean="0"/>
                  <a:t>)·(</a:t>
                </a:r>
                <a:r>
                  <a:rPr lang="en-US" altLang="ko-KR" i="1" smtClean="0"/>
                  <a:t>u</a:t>
                </a:r>
                <a:r>
                  <a:rPr lang="en-US" altLang="ko-KR" smtClean="0"/>
                  <a:t> + </a:t>
                </a:r>
                <a:r>
                  <a:rPr lang="en-US" altLang="ko-KR" i="1" smtClean="0"/>
                  <a:t>v</a:t>
                </a:r>
                <a:r>
                  <a:rPr lang="en-US" altLang="ko-KR" smtClean="0"/>
                  <a:t>) = </a:t>
                </a:r>
                <a:endParaRPr lang="en-US" altLang="ko-KR"/>
              </a:p>
              <a:p>
                <a:pPr lvl="1"/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</a:t>
            </a:r>
            <a:r>
              <a:rPr lang="ko-KR" altLang="en-US" smtClean="0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0920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/>
              <a:t>벡터의 예</a:t>
            </a:r>
            <a:endParaRPr lang="en-US" altLang="ko-KR" smtClean="0"/>
          </a:p>
          <a:p>
            <a:pPr lvl="1"/>
            <a:r>
              <a:rPr lang="ko-KR" altLang="en-US" smtClean="0"/>
              <a:t>속도</a:t>
            </a:r>
            <a:r>
              <a:rPr lang="en-US" altLang="ko-KR" smtClean="0"/>
              <a:t>, </a:t>
            </a:r>
            <a:r>
              <a:rPr lang="ko-KR" altLang="en-US" smtClean="0"/>
              <a:t>위치</a:t>
            </a:r>
            <a:r>
              <a:rPr lang="en-US" altLang="ko-KR" smtClean="0"/>
              <a:t>, </a:t>
            </a:r>
            <a:r>
              <a:rPr lang="ko-KR" altLang="en-US" smtClean="0"/>
              <a:t>각속도</a:t>
            </a:r>
            <a:r>
              <a:rPr lang="en-US" altLang="ko-KR" smtClean="0"/>
              <a:t>, </a:t>
            </a:r>
            <a:r>
              <a:rPr lang="ko-KR" altLang="en-US" smtClean="0"/>
              <a:t>등등</a:t>
            </a:r>
            <a:endParaRPr lang="en-US" altLang="ko-KR" smtClean="0"/>
          </a:p>
          <a:p>
            <a:r>
              <a:rPr lang="ko-KR" altLang="en-US" smtClean="0"/>
              <a:t>벡터가 아닌 것</a:t>
            </a:r>
            <a:endParaRPr lang="en-US" altLang="ko-KR" smtClean="0"/>
          </a:p>
          <a:p>
            <a:pPr lvl="1"/>
            <a:r>
              <a:rPr lang="ko-KR" altLang="en-US" smtClean="0"/>
              <a:t>회전</a:t>
            </a:r>
            <a:r>
              <a:rPr lang="en-US" altLang="ko-KR" smtClean="0"/>
              <a:t>, </a:t>
            </a:r>
            <a:r>
              <a:rPr lang="ko-KR" altLang="en-US" smtClean="0"/>
              <a:t>사원수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1401785" y="3756453"/>
            <a:ext cx="3903384" cy="1761249"/>
            <a:chOff x="858209" y="3546702"/>
            <a:chExt cx="4974179" cy="23527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209" y="3546702"/>
              <a:ext cx="4974179" cy="2352750"/>
            </a:xfrm>
            <a:prstGeom prst="rect">
              <a:avLst/>
            </a:prstGeom>
          </p:spPr>
        </p:pic>
        <p:sp>
          <p:nvSpPr>
            <p:cNvPr id="8" name="위쪽 화살표 7"/>
            <p:cNvSpPr/>
            <p:nvPr/>
          </p:nvSpPr>
          <p:spPr>
            <a:xfrm rot="4337397">
              <a:off x="2687859" y="2911261"/>
              <a:ext cx="560173" cy="3767659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94" y="3481616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9681-CC44-4D40-A65D-788E1F36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1D069-08E2-4DCD-809B-2992123C2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2555F-432D-487A-A4BF-A7B6FC4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002B-F230-4595-B69C-BB4D5981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AC26-9147-4598-B04B-C97B777E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9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sz="2400" dirty="0"/>
              <a:t>Pixhawk team – Vision based exploration – Zurich 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8" name="Online Media 7" title="Outdoor and Indoor Exploration with the PIXHAWK Quadrotor">
            <a:hlinkClick r:id="" action="ppaction://media"/>
            <a:extLst>
              <a:ext uri="{FF2B5EF4-FFF2-40B4-BE49-F238E27FC236}">
                <a16:creationId xmlns:a16="http://schemas.microsoft.com/office/drawing/2014/main" id="{F6A95C0A-57F4-45AC-AC4B-36536E7FFA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1399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2" descr="https://px4.io/wp-content/uploads/2014/04/1_9_March.png">
            <a:extLst>
              <a:ext uri="{FF2B5EF4-FFF2-40B4-BE49-F238E27FC236}">
                <a16:creationId xmlns:a16="http://schemas.microsoft.com/office/drawing/2014/main" id="{03E7581F-20B0-4A34-90DE-B0DBA6CAB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2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10915</TotalTime>
  <Words>1179</Words>
  <Application>Microsoft Office PowerPoint</Application>
  <PresentationFormat>A4 용지(210x297mm)</PresentationFormat>
  <Paragraphs>289</Paragraphs>
  <Slides>38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기술의 역사 3</vt:lpstr>
      <vt:lpstr>자율 비행 기술의 역사 4</vt:lpstr>
      <vt:lpstr>자율 비행 기술의 역사 5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Vector</vt:lpstr>
      <vt:lpstr>Vector의 수학적 정의</vt:lpstr>
      <vt:lpstr>Vector의 예</vt:lpstr>
      <vt:lpstr>끝.</vt:lpstr>
      <vt:lpstr>드론 물리학</vt:lpstr>
      <vt:lpstr>전기</vt:lpstr>
      <vt:lpstr>전원 직렬 연결</vt:lpstr>
      <vt:lpstr>전원 병렬 연결</vt:lpstr>
      <vt:lpstr>드론 항공 역학</vt:lpstr>
      <vt:lpstr>벡터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1843</cp:revision>
  <dcterms:created xsi:type="dcterms:W3CDTF">2018-03-04T04:23:51Z</dcterms:created>
  <dcterms:modified xsi:type="dcterms:W3CDTF">2019-07-17T09:03:02Z</dcterms:modified>
</cp:coreProperties>
</file>